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9" autoAdjust="0"/>
    <p:restoredTop sz="94660"/>
  </p:normalViewPr>
  <p:slideViewPr>
    <p:cSldViewPr>
      <p:cViewPr varScale="1">
        <p:scale>
          <a:sx n="78" d="100"/>
          <a:sy n="78" d="100"/>
        </p:scale>
        <p:origin x="8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65CB178-0D02-499F-9124-46DDDD02A47C}" type="datetimeFigureOut">
              <a:rPr lang="en-US" smtClean="0"/>
              <a:t>5/9/2019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5CB178-0D02-499F-9124-46DDDD02A47C}"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92BC-77CC-410B-844E-3B95B00B28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65CB178-0D02-499F-9124-46DDDD02A47C}" type="datetimeFigureOut">
              <a:rPr lang="en-US" smtClean="0"/>
              <a:t>5/9/2019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56892BC-77CC-410B-844E-3B95B00B286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65CB178-0D02-499F-9124-46DDDD02A47C}" type="datetimeFigureOut">
              <a:rPr lang="en-US" smtClean="0"/>
              <a:t>5/9/2019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65CB178-0D02-499F-9124-46DDDD02A47C}" type="datetimeFigureOut">
              <a:rPr lang="en-US" smtClean="0"/>
              <a:t>5/9/2019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65CB178-0D02-499F-9124-46DDDD02A47C}" type="datetimeFigureOut">
              <a:rPr lang="en-US" smtClean="0"/>
              <a:t>5/9/2019</a:t>
            </a:fld>
            <a:endParaRPr lang="en-US"/>
          </a:p>
        </p:txBody>
      </p:sp>
      <p:sp>
        <p:nvSpPr>
          <p:cNvPr id="10" name="Slide Number Placeholder 9"/>
          <p:cNvSpPr>
            <a:spLocks noGrp="1"/>
          </p:cNvSpPr>
          <p:nvPr>
            <p:ph type="sldNum" sz="quarter" idx="16"/>
          </p:nvPr>
        </p:nvSpPr>
        <p:spPr/>
        <p:txBody>
          <a:bodyPr rtlCol="0"/>
          <a:lstStyle/>
          <a:p>
            <a:fld id="{556892BC-77CC-410B-844E-3B95B00B286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65CB178-0D02-499F-9124-46DDDD02A47C}" type="datetimeFigureOut">
              <a:rPr lang="en-US" smtClean="0"/>
              <a:t>5/9/2019</a:t>
            </a:fld>
            <a:endParaRPr lang="en-US"/>
          </a:p>
        </p:txBody>
      </p:sp>
      <p:sp>
        <p:nvSpPr>
          <p:cNvPr id="12" name="Slide Number Placeholder 11"/>
          <p:cNvSpPr>
            <a:spLocks noGrp="1"/>
          </p:cNvSpPr>
          <p:nvPr>
            <p:ph type="sldNum" sz="quarter" idx="16"/>
          </p:nvPr>
        </p:nvSpPr>
        <p:spPr/>
        <p:txBody>
          <a:bodyPr rtlCol="0"/>
          <a:lstStyle/>
          <a:p>
            <a:fld id="{556892BC-77CC-410B-844E-3B95B00B286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5CB178-0D02-499F-9124-46DDDD02A47C}" type="datetimeFigureOut">
              <a:rPr lang="en-US" smtClean="0"/>
              <a:t>5/9/2019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CB178-0D02-499F-9124-46DDDD02A47C}" type="datetimeFigureOut">
              <a:rPr lang="en-US" smtClean="0"/>
              <a:t>5/9/2019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65CB178-0D02-499F-9124-46DDDD02A47C}" type="datetimeFigureOut">
              <a:rPr lang="en-US" smtClean="0"/>
              <a:t>5/9/2019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65CB178-0D02-499F-9124-46DDDD02A47C}" type="datetimeFigureOut">
              <a:rPr lang="en-US" smtClean="0"/>
              <a:t>5/9/2019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65CB178-0D02-499F-9124-46DDDD02A47C}" type="datetimeFigureOut">
              <a:rPr lang="en-US" smtClean="0"/>
              <a:t>5/9/2019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56892BC-77CC-410B-844E-3B95B00B28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0"/>
            <a:ext cx="8686800" cy="1828800"/>
          </a:xfrm>
        </p:spPr>
        <p:txBody>
          <a:bodyPr>
            <a:normAutofit/>
          </a:bodyPr>
          <a:lstStyle/>
          <a:p>
            <a:r>
              <a:rPr lang="en-US" dirty="0"/>
              <a:t>Renaissance Humanism:</a:t>
            </a:r>
            <a:br>
              <a:rPr lang="en-US" dirty="0"/>
            </a:br>
            <a:r>
              <a:rPr lang="en-US" dirty="0"/>
              <a:t>Erasmus</a:t>
            </a:r>
            <a:endParaRPr lang="en-US" i="1" dirty="0"/>
          </a:p>
        </p:txBody>
      </p:sp>
      <p:sp>
        <p:nvSpPr>
          <p:cNvPr id="3" name="Subtitle 2"/>
          <p:cNvSpPr>
            <a:spLocks noGrp="1"/>
          </p:cNvSpPr>
          <p:nvPr>
            <p:ph type="subTitle" idx="1"/>
          </p:nvPr>
        </p:nvSpPr>
        <p:spPr>
          <a:xfrm>
            <a:off x="2362200" y="6050037"/>
            <a:ext cx="6629400" cy="655563"/>
          </a:xfrm>
        </p:spPr>
        <p:txBody>
          <a:bodyPr>
            <a:normAutofit fontScale="70000" lnSpcReduction="20000"/>
          </a:bodyPr>
          <a:lstStyle/>
          <a:p>
            <a:pPr>
              <a:lnSpc>
                <a:spcPct val="120000"/>
              </a:lnSpc>
              <a:spcBef>
                <a:spcPts val="0"/>
              </a:spcBef>
            </a:pPr>
            <a:r>
              <a:rPr lang="en-US" dirty="0"/>
              <a:t>Monterey Peninsula College</a:t>
            </a:r>
          </a:p>
          <a:p>
            <a:pPr>
              <a:lnSpc>
                <a:spcPct val="120000"/>
              </a:lnSpc>
              <a:spcBef>
                <a:spcPts val="0"/>
              </a:spcBef>
            </a:pPr>
            <a:r>
              <a:rPr lang="en-US" dirty="0" err="1"/>
              <a:t>Gentrain</a:t>
            </a:r>
            <a:r>
              <a:rPr lang="en-US" dirty="0"/>
              <a:t> 407: The Early Renaissance</a:t>
            </a:r>
          </a:p>
        </p:txBody>
      </p:sp>
      <p:sp>
        <p:nvSpPr>
          <p:cNvPr id="4" name="Subtitle 2"/>
          <p:cNvSpPr txBox="1">
            <a:spLocks/>
          </p:cNvSpPr>
          <p:nvPr/>
        </p:nvSpPr>
        <p:spPr>
          <a:xfrm>
            <a:off x="-1905000" y="6096000"/>
            <a:ext cx="4114800" cy="655563"/>
          </a:xfrm>
          <a:prstGeom prst="rect">
            <a:avLst/>
          </a:prstGeom>
        </p:spPr>
        <p:txBody>
          <a:bodyPr vert="horz" anchor="ctr">
            <a:normAutofit fontScale="700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r">
              <a:lnSpc>
                <a:spcPct val="120000"/>
              </a:lnSpc>
              <a:spcBef>
                <a:spcPts val="0"/>
              </a:spcBef>
            </a:pPr>
            <a:r>
              <a:rPr lang="en-US" dirty="0"/>
              <a:t>Dr. Stephanie </a:t>
            </a:r>
            <a:r>
              <a:rPr lang="en-US" dirty="0" err="1"/>
              <a:t>Spoto</a:t>
            </a:r>
            <a:endParaRPr lang="en-US" dirty="0"/>
          </a:p>
          <a:p>
            <a:pPr algn="r">
              <a:lnSpc>
                <a:spcPct val="120000"/>
              </a:lnSpc>
              <a:spcBef>
                <a:spcPts val="0"/>
              </a:spcBef>
            </a:pPr>
            <a:r>
              <a:rPr lang="en-US" dirty="0"/>
              <a:t>5/9/2019</a:t>
            </a:r>
          </a:p>
        </p:txBody>
      </p:sp>
    </p:spTree>
    <p:extLst>
      <p:ext uri="{BB962C8B-B14F-4D97-AF65-F5344CB8AC3E}">
        <p14:creationId xmlns:p14="http://schemas.microsoft.com/office/powerpoint/2010/main" val="358639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3D00-8C43-4437-A69F-DA71206D2AE2}"/>
              </a:ext>
            </a:extLst>
          </p:cNvPr>
          <p:cNvSpPr>
            <a:spLocks noGrp="1"/>
          </p:cNvSpPr>
          <p:nvPr>
            <p:ph type="title"/>
          </p:nvPr>
        </p:nvSpPr>
        <p:spPr/>
        <p:txBody>
          <a:bodyPr>
            <a:noAutofit/>
          </a:bodyPr>
          <a:lstStyle/>
          <a:p>
            <a:r>
              <a:rPr lang="en-US" sz="2800" dirty="0"/>
              <a:t>“</a:t>
            </a:r>
            <a:r>
              <a:rPr lang="en-US" sz="2400" dirty="0"/>
              <a:t>An epistle against those who falsely boast they are Evangelicals” to </a:t>
            </a:r>
            <a:r>
              <a:rPr lang="en-US" sz="2400" dirty="0" err="1"/>
              <a:t>Vulturius</a:t>
            </a:r>
            <a:r>
              <a:rPr lang="en-US" sz="2400" dirty="0"/>
              <a:t> </a:t>
            </a:r>
            <a:r>
              <a:rPr lang="en-US" sz="2400" dirty="0" err="1"/>
              <a:t>Neocomus</a:t>
            </a:r>
            <a:r>
              <a:rPr lang="en-US" sz="2400" dirty="0"/>
              <a:t> (Gerardus </a:t>
            </a:r>
            <a:r>
              <a:rPr lang="en-US" sz="2400" dirty="0" err="1"/>
              <a:t>Geldenhouwer</a:t>
            </a:r>
            <a:r>
              <a:rPr lang="en-US" sz="2400" dirty="0"/>
              <a:t>), 1529</a:t>
            </a:r>
          </a:p>
        </p:txBody>
      </p:sp>
      <p:sp>
        <p:nvSpPr>
          <p:cNvPr id="3" name="Content Placeholder 2">
            <a:extLst>
              <a:ext uri="{FF2B5EF4-FFF2-40B4-BE49-F238E27FC236}">
                <a16:creationId xmlns:a16="http://schemas.microsoft.com/office/drawing/2014/main" id="{302ED5FA-123F-400F-9D07-56844BEF55E8}"/>
              </a:ext>
            </a:extLst>
          </p:cNvPr>
          <p:cNvSpPr>
            <a:spLocks noGrp="1"/>
          </p:cNvSpPr>
          <p:nvPr>
            <p:ph sz="quarter" idx="1"/>
          </p:nvPr>
        </p:nvSpPr>
        <p:spPr/>
        <p:txBody>
          <a:bodyPr>
            <a:normAutofit fontScale="92500" lnSpcReduction="10000"/>
          </a:bodyPr>
          <a:lstStyle/>
          <a:p>
            <a:pPr marL="0" indent="0">
              <a:buNone/>
            </a:pPr>
            <a:r>
              <a:rPr lang="en-US" dirty="0"/>
              <a:t>I have never entered their conventicles, but I have sometimes seen them returning from their sermons, the countenances of all of them displaying rage, and wonderful ferocity, as though they were animated by the evil spirit....</a:t>
            </a:r>
          </a:p>
          <a:p>
            <a:pPr marL="0" indent="0">
              <a:buNone/>
            </a:pPr>
            <a:br>
              <a:rPr lang="en-US" dirty="0"/>
            </a:br>
            <a:r>
              <a:rPr lang="en-US" dirty="0"/>
              <a:t>Who ever beheld in their meetings any one of them shedding tears, smiting his breast, or grieving for his sins ?... Confession to the priest is abolished, but very few now confess to God.... They have fled from Judaism that they may become Epicureans.</a:t>
            </a:r>
          </a:p>
          <a:p>
            <a:pPr marL="0" indent="0">
              <a:buNone/>
            </a:pPr>
            <a:endParaRPr lang="en-US" dirty="0"/>
          </a:p>
        </p:txBody>
      </p:sp>
    </p:spTree>
    <p:extLst>
      <p:ext uri="{BB962C8B-B14F-4D97-AF65-F5344CB8AC3E}">
        <p14:creationId xmlns:p14="http://schemas.microsoft.com/office/powerpoint/2010/main" val="243351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E0DB-1DAF-4E97-85DA-727065E292AB}"/>
              </a:ext>
            </a:extLst>
          </p:cNvPr>
          <p:cNvSpPr>
            <a:spLocks noGrp="1"/>
          </p:cNvSpPr>
          <p:nvPr>
            <p:ph type="title"/>
          </p:nvPr>
        </p:nvSpPr>
        <p:spPr/>
        <p:txBody>
          <a:bodyPr/>
          <a:lstStyle/>
          <a:p>
            <a:r>
              <a:rPr lang="en-US" dirty="0"/>
              <a:t>Free Will</a:t>
            </a:r>
          </a:p>
        </p:txBody>
      </p:sp>
      <p:sp>
        <p:nvSpPr>
          <p:cNvPr id="3" name="Content Placeholder 2">
            <a:extLst>
              <a:ext uri="{FF2B5EF4-FFF2-40B4-BE49-F238E27FC236}">
                <a16:creationId xmlns:a16="http://schemas.microsoft.com/office/drawing/2014/main" id="{1AE358E5-966E-4A56-AA14-3B72557B37EF}"/>
              </a:ext>
            </a:extLst>
          </p:cNvPr>
          <p:cNvSpPr>
            <a:spLocks noGrp="1"/>
          </p:cNvSpPr>
          <p:nvPr>
            <p:ph sz="quarter" idx="1"/>
          </p:nvPr>
        </p:nvSpPr>
        <p:spPr>
          <a:xfrm>
            <a:off x="3549520" y="1600200"/>
            <a:ext cx="5565648" cy="5029200"/>
          </a:xfrm>
        </p:spPr>
        <p:txBody>
          <a:bodyPr>
            <a:normAutofit fontScale="85000" lnSpcReduction="10000"/>
          </a:bodyPr>
          <a:lstStyle/>
          <a:p>
            <a:r>
              <a:rPr lang="en-US" dirty="0"/>
              <a:t>In 1524 </a:t>
            </a:r>
            <a:r>
              <a:rPr lang="en-US" i="1" dirty="0"/>
              <a:t>On Free Will</a:t>
            </a:r>
            <a:r>
              <a:rPr lang="en-US" dirty="0"/>
              <a:t>, enters into the field of doctrinal controversy</a:t>
            </a:r>
          </a:p>
          <a:p>
            <a:r>
              <a:rPr lang="en-US" dirty="0"/>
              <a:t>Rejects Luther’s doctrine of free will</a:t>
            </a:r>
          </a:p>
          <a:p>
            <a:r>
              <a:rPr lang="en-US" dirty="0"/>
              <a:t>Doesn’t suggest action</a:t>
            </a:r>
          </a:p>
          <a:p>
            <a:pPr lvl="1"/>
            <a:r>
              <a:rPr lang="en-US" dirty="0"/>
              <a:t>For </a:t>
            </a:r>
            <a:r>
              <a:rPr lang="en-US" dirty="0" err="1"/>
              <a:t>Erasmians</a:t>
            </a:r>
            <a:r>
              <a:rPr lang="en-US" dirty="0"/>
              <a:t> this was a merit </a:t>
            </a:r>
            <a:r>
              <a:rPr lang="en-US" dirty="0">
                <a:sym typeface="Wingdings" panose="05000000000000000000" pitchFamily="2" charset="2"/>
              </a:rPr>
              <a:t> for Lutherans this was a fault</a:t>
            </a:r>
          </a:p>
          <a:p>
            <a:r>
              <a:rPr lang="en-US" dirty="0"/>
              <a:t>Claims more free will than Luther allowed to St Augustine and St Paul </a:t>
            </a:r>
            <a:r>
              <a:rPr lang="en-US" dirty="0">
                <a:sym typeface="Wingdings" panose="05000000000000000000" pitchFamily="2" charset="2"/>
              </a:rPr>
              <a:t> freedom of choice is central of Erasmus</a:t>
            </a:r>
          </a:p>
          <a:p>
            <a:r>
              <a:rPr lang="en-US" dirty="0">
                <a:sym typeface="Wingdings" panose="05000000000000000000" pitchFamily="2" charset="2"/>
              </a:rPr>
              <a:t>Protestantism garnered popular movement  Erasmus distanced himself from it and moved when his city of Basel adopted Reformation in 1529</a:t>
            </a:r>
            <a:endParaRPr lang="en-US" dirty="0"/>
          </a:p>
        </p:txBody>
      </p:sp>
      <p:pic>
        <p:nvPicPr>
          <p:cNvPr id="5124" name="Picture 4" descr="Holbein-erasmus.jpg">
            <a:extLst>
              <a:ext uri="{FF2B5EF4-FFF2-40B4-BE49-F238E27FC236}">
                <a16:creationId xmlns:a16="http://schemas.microsoft.com/office/drawing/2014/main" id="{7A65C7AC-5FAE-4A3E-9D91-F87A61C97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95" y="1219200"/>
            <a:ext cx="3336925" cy="47217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FFC608B-2189-4D90-BB85-62ABC03C555B}"/>
              </a:ext>
            </a:extLst>
          </p:cNvPr>
          <p:cNvSpPr txBox="1"/>
          <p:nvPr/>
        </p:nvSpPr>
        <p:spPr>
          <a:xfrm>
            <a:off x="61783" y="5998789"/>
            <a:ext cx="3487737" cy="923330"/>
          </a:xfrm>
          <a:prstGeom prst="rect">
            <a:avLst/>
          </a:prstGeom>
          <a:noFill/>
        </p:spPr>
        <p:txBody>
          <a:bodyPr wrap="square" rtlCol="0">
            <a:spAutoFit/>
          </a:bodyPr>
          <a:lstStyle/>
          <a:p>
            <a:r>
              <a:rPr lang="en-US" dirty="0">
                <a:solidFill>
                  <a:schemeClr val="bg1">
                    <a:lumMod val="75000"/>
                  </a:schemeClr>
                </a:solidFill>
              </a:rPr>
              <a:t>Portrait of Erasmus of Rotterdam (1523) by Hans Holbein the Younger</a:t>
            </a:r>
          </a:p>
        </p:txBody>
      </p:sp>
    </p:spTree>
    <p:extLst>
      <p:ext uri="{BB962C8B-B14F-4D97-AF65-F5344CB8AC3E}">
        <p14:creationId xmlns:p14="http://schemas.microsoft.com/office/powerpoint/2010/main" val="323698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33B2-5F33-4178-BE4D-712A01A07E7C}"/>
              </a:ext>
            </a:extLst>
          </p:cNvPr>
          <p:cNvSpPr>
            <a:spLocks noGrp="1"/>
          </p:cNvSpPr>
          <p:nvPr>
            <p:ph type="title"/>
          </p:nvPr>
        </p:nvSpPr>
        <p:spPr/>
        <p:txBody>
          <a:bodyPr/>
          <a:lstStyle/>
          <a:p>
            <a:r>
              <a:rPr lang="en-US" dirty="0"/>
              <a:t>Religious toleration</a:t>
            </a:r>
          </a:p>
        </p:txBody>
      </p:sp>
      <p:sp>
        <p:nvSpPr>
          <p:cNvPr id="3" name="Content Placeholder 2">
            <a:extLst>
              <a:ext uri="{FF2B5EF4-FFF2-40B4-BE49-F238E27FC236}">
                <a16:creationId xmlns:a16="http://schemas.microsoft.com/office/drawing/2014/main" id="{9797B6F2-16C9-4987-939E-34ECC9D5C95E}"/>
              </a:ext>
            </a:extLst>
          </p:cNvPr>
          <p:cNvSpPr>
            <a:spLocks noGrp="1"/>
          </p:cNvSpPr>
          <p:nvPr>
            <p:ph sz="quarter" idx="1"/>
          </p:nvPr>
        </p:nvSpPr>
        <p:spPr>
          <a:xfrm>
            <a:off x="228600" y="1600200"/>
            <a:ext cx="5257800" cy="5029200"/>
          </a:xfrm>
        </p:spPr>
        <p:txBody>
          <a:bodyPr>
            <a:normAutofit fontScale="77500" lnSpcReduction="20000"/>
          </a:bodyPr>
          <a:lstStyle/>
          <a:p>
            <a:r>
              <a:rPr lang="en-US" dirty="0"/>
              <a:t>Some works (like </a:t>
            </a:r>
            <a:r>
              <a:rPr lang="en-US" i="1" dirty="0"/>
              <a:t>De libero </a:t>
            </a:r>
            <a:r>
              <a:rPr lang="en-US" i="1" dirty="0" err="1"/>
              <a:t>arbitrio</a:t>
            </a:r>
            <a:r>
              <a:rPr lang="en-US" i="1" dirty="0"/>
              <a:t> </a:t>
            </a:r>
            <a:r>
              <a:rPr lang="en-US" dirty="0"/>
              <a:t>1514) argued for religious toleration</a:t>
            </a:r>
          </a:p>
          <a:p>
            <a:pPr lvl="1"/>
            <a:r>
              <a:rPr lang="en-US" dirty="0"/>
              <a:t>Urged Lutherans to be more temperate in their </a:t>
            </a:r>
            <a:r>
              <a:rPr lang="en-US" dirty="0" err="1"/>
              <a:t>language"because</a:t>
            </a:r>
            <a:r>
              <a:rPr lang="en-US" dirty="0"/>
              <a:t> in this way the truth, which is often lost amidst too much wrangling may be more surely perceived.“</a:t>
            </a:r>
          </a:p>
          <a:p>
            <a:pPr lvl="1"/>
            <a:r>
              <a:rPr lang="en-US" dirty="0"/>
              <a:t>Gary Remer (</a:t>
            </a:r>
            <a:r>
              <a:rPr lang="en-US" i="1" dirty="0"/>
              <a:t>Humanism and the Rhetoric of Toleration </a:t>
            </a:r>
            <a:r>
              <a:rPr lang="en-US" dirty="0"/>
              <a:t>1996): "Like Cicero, Erasmus concludes that truth is furthered by a more harmonious relationship between interlocutors.” </a:t>
            </a:r>
          </a:p>
          <a:p>
            <a:r>
              <a:rPr lang="en-US" dirty="0"/>
              <a:t>Did not oppose the punishment of heretics in general </a:t>
            </a:r>
            <a:r>
              <a:rPr lang="en-US" dirty="0">
                <a:sym typeface="Wingdings" panose="05000000000000000000" pitchFamily="2" charset="2"/>
              </a:rPr>
              <a:t> however</a:t>
            </a:r>
            <a:r>
              <a:rPr lang="en-US" dirty="0"/>
              <a:t> in individual cases he argued for moderation: "It is better to cure a sick man than to kill him."</a:t>
            </a:r>
          </a:p>
        </p:txBody>
      </p:sp>
      <p:graphicFrame>
        <p:nvGraphicFramePr>
          <p:cNvPr id="5" name="Table 4">
            <a:extLst>
              <a:ext uri="{FF2B5EF4-FFF2-40B4-BE49-F238E27FC236}">
                <a16:creationId xmlns:a16="http://schemas.microsoft.com/office/drawing/2014/main" id="{4A55F0C9-F15B-4042-A965-3570F5C202BF}"/>
              </a:ext>
            </a:extLst>
          </p:cNvPr>
          <p:cNvGraphicFramePr>
            <a:graphicFrameLocks noGrp="1"/>
          </p:cNvGraphicFramePr>
          <p:nvPr>
            <p:extLst>
              <p:ext uri="{D42A27DB-BD31-4B8C-83A1-F6EECF244321}">
                <p14:modId xmlns:p14="http://schemas.microsoft.com/office/powerpoint/2010/main" val="623928948"/>
              </p:ext>
            </p:extLst>
          </p:nvPr>
        </p:nvGraphicFramePr>
        <p:xfrm>
          <a:off x="5029200" y="5843305"/>
          <a:ext cx="4419600" cy="994410"/>
        </p:xfrm>
        <a:graphic>
          <a:graphicData uri="http://schemas.openxmlformats.org/drawingml/2006/table">
            <a:tbl>
              <a:tblPr/>
              <a:tblGrid>
                <a:gridCol w="2209800">
                  <a:extLst>
                    <a:ext uri="{9D8B030D-6E8A-4147-A177-3AD203B41FA5}">
                      <a16:colId xmlns:a16="http://schemas.microsoft.com/office/drawing/2014/main" val="4179731535"/>
                    </a:ext>
                  </a:extLst>
                </a:gridCol>
                <a:gridCol w="2209800">
                  <a:extLst>
                    <a:ext uri="{9D8B030D-6E8A-4147-A177-3AD203B41FA5}">
                      <a16:colId xmlns:a16="http://schemas.microsoft.com/office/drawing/2014/main" val="1882968111"/>
                    </a:ext>
                  </a:extLst>
                </a:gridCol>
              </a:tblGrid>
              <a:tr h="0">
                <a:tc>
                  <a:txBody>
                    <a:bodyPr/>
                    <a:lstStyle/>
                    <a:p>
                      <a:pPr algn="l" fontAlgn="t"/>
                      <a:r>
                        <a:rPr lang="en-US" dirty="0">
                          <a:solidFill>
                            <a:schemeClr val="bg1">
                              <a:lumMod val="65000"/>
                            </a:schemeClr>
                          </a:solidFill>
                          <a:effectLst/>
                        </a:rPr>
                        <a:t>Place of publication</a:t>
                      </a:r>
                    </a:p>
                  </a:txBody>
                  <a:tcPr marL="28575" marR="95250" marT="28575" marB="28575">
                    <a:lnL>
                      <a:noFill/>
                    </a:lnL>
                    <a:lnR>
                      <a:noFill/>
                    </a:lnR>
                    <a:lnT>
                      <a:noFill/>
                    </a:lnT>
                    <a:lnB>
                      <a:noFill/>
                    </a:lnB>
                  </a:tcPr>
                </a:tc>
                <a:tc>
                  <a:txBody>
                    <a:bodyPr/>
                    <a:lstStyle/>
                    <a:p>
                      <a:pPr algn="l" fontAlgn="t"/>
                      <a:r>
                        <a:rPr lang="en-US">
                          <a:solidFill>
                            <a:schemeClr val="bg1">
                              <a:lumMod val="65000"/>
                            </a:schemeClr>
                          </a:solidFill>
                          <a:effectLst/>
                        </a:rPr>
                        <a:t>Basileae</a:t>
                      </a:r>
                    </a:p>
                  </a:txBody>
                  <a:tcPr marL="28575" marR="95250" marT="28575" marB="28575">
                    <a:lnL>
                      <a:noFill/>
                    </a:lnL>
                    <a:lnR>
                      <a:noFill/>
                    </a:lnR>
                    <a:lnT>
                      <a:noFill/>
                    </a:lnT>
                    <a:lnB>
                      <a:noFill/>
                    </a:lnB>
                  </a:tcPr>
                </a:tc>
                <a:extLst>
                  <a:ext uri="{0D108BD9-81ED-4DB2-BD59-A6C34878D82A}">
                    <a16:rowId xmlns:a16="http://schemas.microsoft.com/office/drawing/2014/main" val="2011205121"/>
                  </a:ext>
                </a:extLst>
              </a:tr>
              <a:tr h="0">
                <a:tc>
                  <a:txBody>
                    <a:bodyPr/>
                    <a:lstStyle/>
                    <a:p>
                      <a:pPr algn="l" fontAlgn="t"/>
                      <a:r>
                        <a:rPr lang="en-US">
                          <a:solidFill>
                            <a:schemeClr val="bg1">
                              <a:lumMod val="65000"/>
                            </a:schemeClr>
                          </a:solidFill>
                          <a:effectLst/>
                        </a:rPr>
                        <a:t>Printer/publisher</a:t>
                      </a:r>
                    </a:p>
                  </a:txBody>
                  <a:tcPr marL="28575" marR="95250" marT="28575" marB="28575">
                    <a:lnL>
                      <a:noFill/>
                    </a:lnL>
                    <a:lnR>
                      <a:noFill/>
                    </a:lnR>
                    <a:lnT>
                      <a:noFill/>
                    </a:lnT>
                    <a:lnB>
                      <a:noFill/>
                    </a:lnB>
                  </a:tcPr>
                </a:tc>
                <a:tc>
                  <a:txBody>
                    <a:bodyPr/>
                    <a:lstStyle/>
                    <a:p>
                      <a:pPr algn="l" fontAlgn="t"/>
                      <a:r>
                        <a:rPr lang="en-US" dirty="0" err="1">
                          <a:solidFill>
                            <a:schemeClr val="bg1">
                              <a:lumMod val="65000"/>
                            </a:schemeClr>
                          </a:solidFill>
                          <a:effectLst/>
                        </a:rPr>
                        <a:t>Apvd</a:t>
                      </a:r>
                      <a:r>
                        <a:rPr lang="en-US" dirty="0">
                          <a:solidFill>
                            <a:schemeClr val="bg1">
                              <a:lumMod val="65000"/>
                            </a:schemeClr>
                          </a:solidFill>
                          <a:effectLst/>
                        </a:rPr>
                        <a:t> </a:t>
                      </a:r>
                      <a:r>
                        <a:rPr lang="en-US" dirty="0" err="1">
                          <a:solidFill>
                            <a:schemeClr val="bg1">
                              <a:lumMod val="65000"/>
                            </a:schemeClr>
                          </a:solidFill>
                          <a:effectLst/>
                        </a:rPr>
                        <a:t>Ioannem</a:t>
                      </a:r>
                      <a:r>
                        <a:rPr lang="en-US" dirty="0">
                          <a:solidFill>
                            <a:schemeClr val="bg1">
                              <a:lumMod val="65000"/>
                            </a:schemeClr>
                          </a:solidFill>
                          <a:effectLst/>
                        </a:rPr>
                        <a:t> </a:t>
                      </a:r>
                      <a:r>
                        <a:rPr lang="en-US" dirty="0" err="1">
                          <a:solidFill>
                            <a:schemeClr val="bg1">
                              <a:lumMod val="65000"/>
                            </a:schemeClr>
                          </a:solidFill>
                          <a:effectLst/>
                        </a:rPr>
                        <a:t>Beb</a:t>
                      </a:r>
                      <a:r>
                        <a:rPr lang="en-US" dirty="0">
                          <a:solidFill>
                            <a:schemeClr val="bg1">
                              <a:lumMod val="65000"/>
                            </a:schemeClr>
                          </a:solidFill>
                          <a:effectLst/>
                        </a:rPr>
                        <a:t>.</a:t>
                      </a:r>
                    </a:p>
                  </a:txBody>
                  <a:tcPr marL="28575" marR="95250" marT="28575" marB="28575">
                    <a:lnL>
                      <a:noFill/>
                    </a:lnL>
                    <a:lnR>
                      <a:noFill/>
                    </a:lnR>
                    <a:lnT>
                      <a:noFill/>
                    </a:lnT>
                    <a:lnB>
                      <a:noFill/>
                    </a:lnB>
                  </a:tcPr>
                </a:tc>
                <a:extLst>
                  <a:ext uri="{0D108BD9-81ED-4DB2-BD59-A6C34878D82A}">
                    <a16:rowId xmlns:a16="http://schemas.microsoft.com/office/drawing/2014/main" val="845797105"/>
                  </a:ext>
                </a:extLst>
              </a:tr>
              <a:tr h="0">
                <a:tc>
                  <a:txBody>
                    <a:bodyPr/>
                    <a:lstStyle/>
                    <a:p>
                      <a:pPr algn="l" fontAlgn="t"/>
                      <a:r>
                        <a:rPr lang="en-US">
                          <a:solidFill>
                            <a:schemeClr val="bg1">
                              <a:lumMod val="65000"/>
                            </a:schemeClr>
                          </a:solidFill>
                          <a:effectLst/>
                        </a:rPr>
                        <a:t>Year (month)</a:t>
                      </a:r>
                    </a:p>
                  </a:txBody>
                  <a:tcPr marL="28575" marR="95250" marT="28575" marB="28575">
                    <a:lnL>
                      <a:noFill/>
                    </a:lnL>
                    <a:lnR>
                      <a:noFill/>
                    </a:lnR>
                    <a:lnT>
                      <a:noFill/>
                    </a:lnT>
                    <a:lnB>
                      <a:noFill/>
                    </a:lnB>
                  </a:tcPr>
                </a:tc>
                <a:tc>
                  <a:txBody>
                    <a:bodyPr/>
                    <a:lstStyle/>
                    <a:p>
                      <a:pPr algn="l" fontAlgn="t"/>
                      <a:r>
                        <a:rPr lang="en-US" dirty="0">
                          <a:solidFill>
                            <a:schemeClr val="bg1">
                              <a:lumMod val="65000"/>
                            </a:schemeClr>
                          </a:solidFill>
                          <a:effectLst/>
                        </a:rPr>
                        <a:t>(1524)</a:t>
                      </a:r>
                    </a:p>
                  </a:txBody>
                  <a:tcPr marL="28575" marR="95250" marT="28575" marB="28575">
                    <a:lnL>
                      <a:noFill/>
                    </a:lnL>
                    <a:lnR>
                      <a:noFill/>
                    </a:lnR>
                    <a:lnT>
                      <a:noFill/>
                    </a:lnT>
                    <a:lnB>
                      <a:noFill/>
                    </a:lnB>
                  </a:tcPr>
                </a:tc>
                <a:extLst>
                  <a:ext uri="{0D108BD9-81ED-4DB2-BD59-A6C34878D82A}">
                    <a16:rowId xmlns:a16="http://schemas.microsoft.com/office/drawing/2014/main" val="2421780908"/>
                  </a:ext>
                </a:extLst>
              </a:tr>
            </a:tbl>
          </a:graphicData>
        </a:graphic>
      </p:graphicFrame>
      <p:pic>
        <p:nvPicPr>
          <p:cNvPr id="6148" name="Picture 4" descr="Bron wordt geladen...">
            <a:extLst>
              <a:ext uri="{FF2B5EF4-FFF2-40B4-BE49-F238E27FC236}">
                <a16:creationId xmlns:a16="http://schemas.microsoft.com/office/drawing/2014/main" id="{8028A3F6-6AF6-433A-8F40-D6C7C857B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33560"/>
            <a:ext cx="3939438" cy="601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27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8F60-C955-4A0F-AC6E-E1027544E272}"/>
              </a:ext>
            </a:extLst>
          </p:cNvPr>
          <p:cNvSpPr>
            <a:spLocks noGrp="1"/>
          </p:cNvSpPr>
          <p:nvPr>
            <p:ph type="title"/>
          </p:nvPr>
        </p:nvSpPr>
        <p:spPr/>
        <p:txBody>
          <a:bodyPr/>
          <a:lstStyle/>
          <a:p>
            <a:r>
              <a:rPr lang="en-US" dirty="0"/>
              <a:t>Humanism</a:t>
            </a:r>
          </a:p>
        </p:txBody>
      </p:sp>
      <p:sp>
        <p:nvSpPr>
          <p:cNvPr id="3" name="Content Placeholder 2">
            <a:extLst>
              <a:ext uri="{FF2B5EF4-FFF2-40B4-BE49-F238E27FC236}">
                <a16:creationId xmlns:a16="http://schemas.microsoft.com/office/drawing/2014/main" id="{3DFB4392-0325-4948-A0CA-CC573B8E2151}"/>
              </a:ext>
            </a:extLst>
          </p:cNvPr>
          <p:cNvSpPr>
            <a:spLocks noGrp="1"/>
          </p:cNvSpPr>
          <p:nvPr>
            <p:ph sz="quarter" idx="1"/>
          </p:nvPr>
        </p:nvSpPr>
        <p:spPr/>
        <p:txBody>
          <a:bodyPr>
            <a:normAutofit fontScale="92500" lnSpcReduction="10000"/>
          </a:bodyPr>
          <a:lstStyle/>
          <a:p>
            <a:r>
              <a:rPr lang="en-US" dirty="0"/>
              <a:t>Study of classical antiquity</a:t>
            </a:r>
          </a:p>
          <a:p>
            <a:r>
              <a:rPr lang="en-US" dirty="0"/>
              <a:t>A shift in focus  from exclusive study of religion towards the study of humankind</a:t>
            </a:r>
          </a:p>
          <a:p>
            <a:r>
              <a:rPr lang="en-US" dirty="0"/>
              <a:t>Returning interest in the pagan classics stimulated three major shifts in European philosophy: </a:t>
            </a:r>
          </a:p>
          <a:p>
            <a:pPr lvl="1"/>
            <a:r>
              <a:rPr lang="en-US" dirty="0"/>
              <a:t>the philosophy of secularism</a:t>
            </a:r>
          </a:p>
          <a:p>
            <a:pPr lvl="1"/>
            <a:r>
              <a:rPr lang="en-US" dirty="0"/>
              <a:t>the appreciation of worldly pleasures</a:t>
            </a:r>
          </a:p>
          <a:p>
            <a:pPr lvl="1"/>
            <a:r>
              <a:rPr lang="en-US" dirty="0"/>
              <a:t>Assertion of personal independence and individual expression</a:t>
            </a:r>
          </a:p>
          <a:p>
            <a:r>
              <a:rPr lang="en-US" dirty="0"/>
              <a:t>Crossroads between medieval supernaturalism and modern skeptical and scientific paradigms</a:t>
            </a:r>
          </a:p>
          <a:p>
            <a:endParaRPr lang="en-US" dirty="0"/>
          </a:p>
        </p:txBody>
      </p:sp>
    </p:spTree>
    <p:extLst>
      <p:ext uri="{BB962C8B-B14F-4D97-AF65-F5344CB8AC3E}">
        <p14:creationId xmlns:p14="http://schemas.microsoft.com/office/powerpoint/2010/main" val="196602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3D07-F01E-459A-B654-CCC506CAA635}"/>
              </a:ext>
            </a:extLst>
          </p:cNvPr>
          <p:cNvSpPr>
            <a:spLocks noGrp="1"/>
          </p:cNvSpPr>
          <p:nvPr>
            <p:ph type="title"/>
          </p:nvPr>
        </p:nvSpPr>
        <p:spPr/>
        <p:txBody>
          <a:bodyPr>
            <a:normAutofit fontScale="90000"/>
          </a:bodyPr>
          <a:lstStyle/>
          <a:p>
            <a:r>
              <a:rPr lang="en-US" dirty="0"/>
              <a:t>Erasmus, Prince of the Humanists</a:t>
            </a:r>
            <a:br>
              <a:rPr lang="en-US" dirty="0"/>
            </a:br>
            <a:r>
              <a:rPr lang="en-US" dirty="0"/>
              <a:t>1466-1536</a:t>
            </a:r>
          </a:p>
        </p:txBody>
      </p:sp>
      <p:sp>
        <p:nvSpPr>
          <p:cNvPr id="3" name="Content Placeholder 2">
            <a:extLst>
              <a:ext uri="{FF2B5EF4-FFF2-40B4-BE49-F238E27FC236}">
                <a16:creationId xmlns:a16="http://schemas.microsoft.com/office/drawing/2014/main" id="{A789A499-C80F-47DD-BB6C-581E81B58DBF}"/>
              </a:ext>
            </a:extLst>
          </p:cNvPr>
          <p:cNvSpPr>
            <a:spLocks noGrp="1"/>
          </p:cNvSpPr>
          <p:nvPr>
            <p:ph sz="quarter" idx="1"/>
          </p:nvPr>
        </p:nvSpPr>
        <p:spPr>
          <a:xfrm>
            <a:off x="4343400" y="1600200"/>
            <a:ext cx="4800600" cy="5181600"/>
          </a:xfrm>
        </p:spPr>
        <p:txBody>
          <a:bodyPr>
            <a:normAutofit fontScale="92500" lnSpcReduction="20000"/>
          </a:bodyPr>
          <a:lstStyle/>
          <a:p>
            <a:r>
              <a:rPr lang="en-US" dirty="0"/>
              <a:t>Desiderius Erasmus </a:t>
            </a:r>
            <a:r>
              <a:rPr lang="en-US" dirty="0" err="1"/>
              <a:t>Roterodamus</a:t>
            </a:r>
            <a:r>
              <a:rPr lang="en-US" dirty="0"/>
              <a:t> (Erasmus or Erasmus of Rotterdam)</a:t>
            </a:r>
          </a:p>
          <a:p>
            <a:r>
              <a:rPr lang="en-US" dirty="0"/>
              <a:t>Dutch Christian humanist</a:t>
            </a:r>
          </a:p>
          <a:p>
            <a:r>
              <a:rPr lang="en-US" dirty="0"/>
              <a:t>Tracey James calls him the greatest scholar of the northern Renaissance.</a:t>
            </a:r>
          </a:p>
          <a:p>
            <a:r>
              <a:rPr lang="en-US" dirty="0"/>
              <a:t>Christian priest </a:t>
            </a:r>
            <a:r>
              <a:rPr lang="en-US" dirty="0">
                <a:sym typeface="Wingdings" panose="05000000000000000000" pitchFamily="2" charset="2"/>
              </a:rPr>
              <a:t> Prince of the Humanists and the crowing glory of the Christian humanists.</a:t>
            </a:r>
          </a:p>
          <a:p>
            <a:r>
              <a:rPr lang="en-US" dirty="0">
                <a:sym typeface="Wingdings" panose="05000000000000000000" pitchFamily="2" charset="2"/>
              </a:rPr>
              <a:t>Wrote in the pure Latin style  part of the revival of Ciceronian Latin</a:t>
            </a:r>
            <a:endParaRPr lang="en-US" dirty="0"/>
          </a:p>
        </p:txBody>
      </p:sp>
      <p:pic>
        <p:nvPicPr>
          <p:cNvPr id="1030" name="Picture 6" descr="https://upload.wikimedia.org/wikipedia/commons/thumb/9/94/Hans_Holbein_d._J._-_Erasmus_-_Louvre.jpg/800px-Hans_Holbein_d._J._-_Erasmus_-_Louvre.jpg">
            <a:extLst>
              <a:ext uri="{FF2B5EF4-FFF2-40B4-BE49-F238E27FC236}">
                <a16:creationId xmlns:a16="http://schemas.microsoft.com/office/drawing/2014/main" id="{A58F92AD-827F-4C6B-B97C-AA7B4347B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2" y="1600200"/>
            <a:ext cx="362600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3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08D9-50ED-4149-A4A4-6AD5EAC8A638}"/>
              </a:ext>
            </a:extLst>
          </p:cNvPr>
          <p:cNvSpPr>
            <a:spLocks noGrp="1"/>
          </p:cNvSpPr>
          <p:nvPr>
            <p:ph type="title"/>
          </p:nvPr>
        </p:nvSpPr>
        <p:spPr/>
        <p:txBody>
          <a:bodyPr/>
          <a:lstStyle/>
          <a:p>
            <a:r>
              <a:rPr lang="en-US" dirty="0"/>
              <a:t>Translations and contributions</a:t>
            </a:r>
          </a:p>
        </p:txBody>
      </p:sp>
      <p:sp>
        <p:nvSpPr>
          <p:cNvPr id="3" name="Content Placeholder 2">
            <a:extLst>
              <a:ext uri="{FF2B5EF4-FFF2-40B4-BE49-F238E27FC236}">
                <a16:creationId xmlns:a16="http://schemas.microsoft.com/office/drawing/2014/main" id="{F8B1E3C3-5F63-4DE0-89CD-B774F672D47C}"/>
              </a:ext>
            </a:extLst>
          </p:cNvPr>
          <p:cNvSpPr>
            <a:spLocks noGrp="1"/>
          </p:cNvSpPr>
          <p:nvPr>
            <p:ph sz="quarter" idx="1"/>
          </p:nvPr>
        </p:nvSpPr>
        <p:spPr>
          <a:xfrm>
            <a:off x="304800" y="1600200"/>
            <a:ext cx="8461248" cy="5029200"/>
          </a:xfrm>
        </p:spPr>
        <p:txBody>
          <a:bodyPr>
            <a:normAutofit fontScale="92500" lnSpcReduction="20000"/>
          </a:bodyPr>
          <a:lstStyle/>
          <a:p>
            <a:r>
              <a:rPr lang="en-US" dirty="0"/>
              <a:t>Created new and important Latin and Greek editions of the New Testament </a:t>
            </a:r>
            <a:r>
              <a:rPr lang="en-US" dirty="0">
                <a:sym typeface="Wingdings" panose="05000000000000000000" pitchFamily="2" charset="2"/>
              </a:rPr>
              <a:t> used humanist techniques for working on the text</a:t>
            </a:r>
          </a:p>
          <a:p>
            <a:pPr lvl="1"/>
            <a:r>
              <a:rPr lang="en-US" dirty="0"/>
              <a:t>These translations raised important questions that would be influential in the Protestant Reformation and then later the Catholic Counter-Reformation</a:t>
            </a:r>
          </a:p>
          <a:p>
            <a:r>
              <a:rPr lang="en-US" dirty="0"/>
              <a:t>Author of number of works, including:</a:t>
            </a:r>
          </a:p>
          <a:p>
            <a:pPr lvl="1"/>
            <a:r>
              <a:rPr lang="en-US" i="1" dirty="0"/>
              <a:t>Handbook of a Christian Knight</a:t>
            </a:r>
            <a:r>
              <a:rPr lang="en-US" dirty="0"/>
              <a:t>, 1503/1533</a:t>
            </a:r>
          </a:p>
          <a:p>
            <a:pPr lvl="1"/>
            <a:r>
              <a:rPr lang="en-US" i="1" dirty="0"/>
              <a:t>In Praise of Folly</a:t>
            </a:r>
            <a:r>
              <a:rPr lang="en-US" dirty="0"/>
              <a:t>, 1509</a:t>
            </a:r>
          </a:p>
          <a:p>
            <a:pPr lvl="1"/>
            <a:r>
              <a:rPr lang="en-US" i="1" dirty="0" err="1"/>
              <a:t>Copia</a:t>
            </a:r>
            <a:r>
              <a:rPr lang="en-US" i="1" dirty="0"/>
              <a:t>: Foundations of the Abundant Style</a:t>
            </a:r>
            <a:r>
              <a:rPr lang="en-US" dirty="0"/>
              <a:t>, 1512</a:t>
            </a:r>
          </a:p>
          <a:p>
            <a:pPr lvl="1"/>
            <a:r>
              <a:rPr lang="en-US" i="1" dirty="0"/>
              <a:t>Julius </a:t>
            </a:r>
            <a:r>
              <a:rPr lang="en-US" i="1" dirty="0" err="1"/>
              <a:t>Exclusus</a:t>
            </a:r>
            <a:r>
              <a:rPr lang="en-US"/>
              <a:t>, 1514</a:t>
            </a:r>
            <a:endParaRPr lang="en-US" i="1" dirty="0"/>
          </a:p>
          <a:p>
            <a:pPr lvl="1"/>
            <a:r>
              <a:rPr lang="en-US" i="1" dirty="0"/>
              <a:t>On Free Will, </a:t>
            </a:r>
            <a:r>
              <a:rPr lang="en-US" dirty="0"/>
              <a:t>1524</a:t>
            </a:r>
            <a:endParaRPr lang="en-US" i="1" dirty="0"/>
          </a:p>
          <a:p>
            <a:pPr lvl="1"/>
            <a:r>
              <a:rPr lang="en-US" i="1" dirty="0"/>
              <a:t>On Civility in Children</a:t>
            </a:r>
            <a:r>
              <a:rPr lang="en-US" dirty="0"/>
              <a:t>, 1530</a:t>
            </a:r>
            <a:endParaRPr lang="en-US" i="1" dirty="0"/>
          </a:p>
          <a:p>
            <a:endParaRPr lang="en-US" dirty="0"/>
          </a:p>
        </p:txBody>
      </p:sp>
    </p:spTree>
    <p:extLst>
      <p:ext uri="{BB962C8B-B14F-4D97-AF65-F5344CB8AC3E}">
        <p14:creationId xmlns:p14="http://schemas.microsoft.com/office/powerpoint/2010/main" val="393792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FF58-979A-4C4A-8B4E-918E0136B81E}"/>
              </a:ext>
            </a:extLst>
          </p:cNvPr>
          <p:cNvSpPr>
            <a:spLocks noGrp="1"/>
          </p:cNvSpPr>
          <p:nvPr>
            <p:ph type="title"/>
          </p:nvPr>
        </p:nvSpPr>
        <p:spPr/>
        <p:txBody>
          <a:bodyPr/>
          <a:lstStyle/>
          <a:p>
            <a:r>
              <a:rPr lang="en-US" dirty="0"/>
              <a:t>Erasmus as philosopher</a:t>
            </a:r>
          </a:p>
        </p:txBody>
      </p:sp>
      <p:sp>
        <p:nvSpPr>
          <p:cNvPr id="3" name="Content Placeholder 2">
            <a:extLst>
              <a:ext uri="{FF2B5EF4-FFF2-40B4-BE49-F238E27FC236}">
                <a16:creationId xmlns:a16="http://schemas.microsoft.com/office/drawing/2014/main" id="{5BB425C7-01E2-454C-98A5-920E720A8D4A}"/>
              </a:ext>
            </a:extLst>
          </p:cNvPr>
          <p:cNvSpPr>
            <a:spLocks noGrp="1"/>
          </p:cNvSpPr>
          <p:nvPr>
            <p:ph sz="quarter" idx="1"/>
          </p:nvPr>
        </p:nvSpPr>
        <p:spPr>
          <a:xfrm>
            <a:off x="178699" y="1600200"/>
            <a:ext cx="5383901" cy="5029200"/>
          </a:xfrm>
        </p:spPr>
        <p:txBody>
          <a:bodyPr>
            <a:normAutofit fontScale="77500" lnSpcReduction="20000"/>
          </a:bodyPr>
          <a:lstStyle/>
          <a:p>
            <a:r>
              <a:rPr lang="en-US" dirty="0"/>
              <a:t>Not a systematic philosopher </a:t>
            </a:r>
            <a:r>
              <a:rPr lang="en-US" dirty="0">
                <a:sym typeface="Wingdings" panose="05000000000000000000" pitchFamily="2" charset="2"/>
              </a:rPr>
              <a:t> though there are themes that he is interested in and what we might call an “</a:t>
            </a:r>
            <a:r>
              <a:rPr lang="en-US" dirty="0" err="1">
                <a:sym typeface="Wingdings" panose="05000000000000000000" pitchFamily="2" charset="2"/>
              </a:rPr>
              <a:t>Erasmian</a:t>
            </a:r>
            <a:r>
              <a:rPr lang="en-US" dirty="0">
                <a:sym typeface="Wingdings" panose="05000000000000000000" pitchFamily="2" charset="2"/>
              </a:rPr>
              <a:t> habit of mind”.</a:t>
            </a:r>
            <a:endParaRPr lang="en-US" dirty="0"/>
          </a:p>
          <a:p>
            <a:r>
              <a:rPr lang="en-US" dirty="0"/>
              <a:t>The subjects of his writing were often philosophical or invited philosophical reflection, such as:</a:t>
            </a:r>
          </a:p>
          <a:p>
            <a:pPr lvl="1"/>
            <a:r>
              <a:rPr lang="en-US" dirty="0"/>
              <a:t>Nature versus nurture</a:t>
            </a:r>
          </a:p>
          <a:p>
            <a:pPr lvl="1"/>
            <a:r>
              <a:rPr lang="en-US" dirty="0"/>
              <a:t>The relationship between word and thing</a:t>
            </a:r>
          </a:p>
          <a:p>
            <a:pPr lvl="1"/>
            <a:r>
              <a:rPr lang="en-US" dirty="0"/>
              <a:t>Nature of faith</a:t>
            </a:r>
          </a:p>
          <a:p>
            <a:pPr lvl="1"/>
            <a:r>
              <a:rPr lang="en-US" dirty="0"/>
              <a:t>What is the ideal form of government?</a:t>
            </a:r>
          </a:p>
          <a:p>
            <a:pPr lvl="1"/>
            <a:r>
              <a:rPr lang="en-US" dirty="0"/>
              <a:t>Epistemology: theory of knowledge</a:t>
            </a:r>
          </a:p>
          <a:p>
            <a:r>
              <a:rPr lang="en-US" dirty="0"/>
              <a:t>Works widely circulated and read </a:t>
            </a:r>
            <a:r>
              <a:rPr lang="en-US" dirty="0">
                <a:sym typeface="Wingdings" panose="05000000000000000000" pitchFamily="2" charset="2"/>
              </a:rPr>
              <a:t> views are interesting to historians today  opinion maker</a:t>
            </a:r>
            <a:endParaRPr lang="en-US" dirty="0"/>
          </a:p>
        </p:txBody>
      </p:sp>
      <p:pic>
        <p:nvPicPr>
          <p:cNvPr id="2050" name="Picture 2" descr="https://upload.wikimedia.org/wikipedia/commons/thumb/f/fd/Erasmus_Duerer_VandA_E.4621-1910.jpg/800px-Erasmus_Duerer_VandA_E.4621-1910.jpg">
            <a:extLst>
              <a:ext uri="{FF2B5EF4-FFF2-40B4-BE49-F238E27FC236}">
                <a16:creationId xmlns:a16="http://schemas.microsoft.com/office/drawing/2014/main" id="{4F96AFD6-0EC8-44F5-B29B-FF50128B2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719" y="1066800"/>
            <a:ext cx="3614191"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411DAF-0DB8-45B3-A7F7-1613CFB2EF48}"/>
              </a:ext>
            </a:extLst>
          </p:cNvPr>
          <p:cNvSpPr txBox="1"/>
          <p:nvPr/>
        </p:nvSpPr>
        <p:spPr>
          <a:xfrm>
            <a:off x="5562600" y="5810071"/>
            <a:ext cx="3402701" cy="1200329"/>
          </a:xfrm>
          <a:prstGeom prst="rect">
            <a:avLst/>
          </a:prstGeom>
          <a:noFill/>
        </p:spPr>
        <p:txBody>
          <a:bodyPr wrap="square" rtlCol="0">
            <a:spAutoFit/>
          </a:bodyPr>
          <a:lstStyle/>
          <a:p>
            <a:r>
              <a:rPr lang="en-US" dirty="0">
                <a:solidFill>
                  <a:schemeClr val="bg1">
                    <a:lumMod val="75000"/>
                  </a:schemeClr>
                </a:solidFill>
              </a:rPr>
              <a:t>Portrait of Desiderius Erasmus by Albrecht </a:t>
            </a:r>
            <a:r>
              <a:rPr lang="en-US" dirty="0" err="1">
                <a:solidFill>
                  <a:schemeClr val="bg1">
                    <a:lumMod val="75000"/>
                  </a:schemeClr>
                </a:solidFill>
              </a:rPr>
              <a:t>Dürer</a:t>
            </a:r>
            <a:r>
              <a:rPr lang="en-US" dirty="0">
                <a:solidFill>
                  <a:schemeClr val="bg1">
                    <a:lumMod val="75000"/>
                  </a:schemeClr>
                </a:solidFill>
              </a:rPr>
              <a:t>, 1526, engraved in Nuremberg, Germany.</a:t>
            </a:r>
          </a:p>
          <a:p>
            <a:endParaRPr lang="en-US" dirty="0"/>
          </a:p>
        </p:txBody>
      </p:sp>
    </p:spTree>
    <p:extLst>
      <p:ext uri="{BB962C8B-B14F-4D97-AF65-F5344CB8AC3E}">
        <p14:creationId xmlns:p14="http://schemas.microsoft.com/office/powerpoint/2010/main" val="204533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4F12-C3A5-443F-9EAF-8C3E8DD5230F}"/>
              </a:ext>
            </a:extLst>
          </p:cNvPr>
          <p:cNvSpPr>
            <a:spLocks noGrp="1"/>
          </p:cNvSpPr>
          <p:nvPr>
            <p:ph type="title"/>
          </p:nvPr>
        </p:nvSpPr>
        <p:spPr/>
        <p:txBody>
          <a:bodyPr/>
          <a:lstStyle/>
          <a:p>
            <a:r>
              <a:rPr lang="en-US" dirty="0"/>
              <a:t>Erasmus and the Church</a:t>
            </a:r>
          </a:p>
        </p:txBody>
      </p:sp>
      <p:sp>
        <p:nvSpPr>
          <p:cNvPr id="3" name="Content Placeholder 2">
            <a:extLst>
              <a:ext uri="{FF2B5EF4-FFF2-40B4-BE49-F238E27FC236}">
                <a16:creationId xmlns:a16="http://schemas.microsoft.com/office/drawing/2014/main" id="{9F95C363-F276-42B2-A4B5-BD4DE21C38DD}"/>
              </a:ext>
            </a:extLst>
          </p:cNvPr>
          <p:cNvSpPr>
            <a:spLocks noGrp="1"/>
          </p:cNvSpPr>
          <p:nvPr>
            <p:ph sz="quarter" idx="1"/>
          </p:nvPr>
        </p:nvSpPr>
        <p:spPr>
          <a:xfrm>
            <a:off x="228600" y="1600200"/>
            <a:ext cx="8537448" cy="5029200"/>
          </a:xfrm>
        </p:spPr>
        <p:txBody>
          <a:bodyPr>
            <a:normAutofit fontScale="92500" lnSpcReduction="10000"/>
          </a:bodyPr>
          <a:lstStyle/>
          <a:p>
            <a:r>
              <a:rPr lang="en-US" dirty="0"/>
              <a:t>Lived during the development of the Reformation</a:t>
            </a:r>
          </a:p>
          <a:p>
            <a:r>
              <a:rPr lang="en-US" dirty="0"/>
              <a:t>Critical of abuses in the church </a:t>
            </a:r>
            <a:r>
              <a:rPr lang="en-US" dirty="0">
                <a:sym typeface="Wingdings" panose="05000000000000000000" pitchFamily="2" charset="2"/>
              </a:rPr>
              <a:t> called for reform</a:t>
            </a:r>
          </a:p>
          <a:p>
            <a:r>
              <a:rPr lang="en-US" dirty="0"/>
              <a:t>Distanced himself from reformers of what would be later called the Protestant Reformation, like Martin Luther, Henry VIII and John Calvin </a:t>
            </a:r>
            <a:r>
              <a:rPr lang="en-US" dirty="0">
                <a:sym typeface="Wingdings" panose="05000000000000000000" pitchFamily="2" charset="2"/>
              </a:rPr>
              <a:t> continued to recognize the authority of the Pope. Remained member of Catholic Church his whole life </a:t>
            </a:r>
          </a:p>
          <a:p>
            <a:r>
              <a:rPr lang="en-US" dirty="0">
                <a:sym typeface="Wingdings" panose="05000000000000000000" pitchFamily="2" charset="2"/>
              </a:rPr>
              <a:t>Importance of “middle way” (</a:t>
            </a:r>
            <a:r>
              <a:rPr lang="en-US" i="1" dirty="0">
                <a:sym typeface="Wingdings" panose="05000000000000000000" pitchFamily="2" charset="2"/>
              </a:rPr>
              <a:t>via media</a:t>
            </a:r>
            <a:r>
              <a:rPr lang="en-US" dirty="0">
                <a:sym typeface="Wingdings" panose="05000000000000000000" pitchFamily="2" charset="2"/>
              </a:rPr>
              <a:t>)</a:t>
            </a:r>
          </a:p>
          <a:p>
            <a:pPr lvl="1"/>
            <a:r>
              <a:rPr lang="en-US" dirty="0"/>
              <a:t>Respect of piety, grace and tradition faith </a:t>
            </a:r>
            <a:r>
              <a:rPr lang="en-US" dirty="0">
                <a:sym typeface="Wingdings" panose="05000000000000000000" pitchFamily="2" charset="2"/>
              </a:rPr>
              <a:t> rejected Luther’s “faith alone.”</a:t>
            </a:r>
          </a:p>
          <a:p>
            <a:r>
              <a:rPr lang="en-US" dirty="0">
                <a:sym typeface="Wingdings" panose="05000000000000000000" pitchFamily="2" charset="2"/>
              </a:rPr>
              <a:t>Adhered to Catholic doctrine of “free will” against the reformers doctrine of predestination</a:t>
            </a:r>
            <a:endParaRPr lang="en-US" dirty="0"/>
          </a:p>
        </p:txBody>
      </p:sp>
    </p:spTree>
    <p:extLst>
      <p:ext uri="{BB962C8B-B14F-4D97-AF65-F5344CB8AC3E}">
        <p14:creationId xmlns:p14="http://schemas.microsoft.com/office/powerpoint/2010/main" val="7087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D77E-D109-484F-AD93-EF50483660D2}"/>
              </a:ext>
            </a:extLst>
          </p:cNvPr>
          <p:cNvSpPr>
            <a:spLocks noGrp="1"/>
          </p:cNvSpPr>
          <p:nvPr>
            <p:ph type="title"/>
          </p:nvPr>
        </p:nvSpPr>
        <p:spPr/>
        <p:txBody>
          <a:bodyPr/>
          <a:lstStyle/>
          <a:p>
            <a:r>
              <a:rPr lang="en-US" dirty="0"/>
              <a:t>Impartiality</a:t>
            </a:r>
          </a:p>
        </p:txBody>
      </p:sp>
      <p:sp>
        <p:nvSpPr>
          <p:cNvPr id="3" name="Content Placeholder 2">
            <a:extLst>
              <a:ext uri="{FF2B5EF4-FFF2-40B4-BE49-F238E27FC236}">
                <a16:creationId xmlns:a16="http://schemas.microsoft.com/office/drawing/2014/main" id="{90D36BDC-DCF0-4228-AEBB-77E22E385AF2}"/>
              </a:ext>
            </a:extLst>
          </p:cNvPr>
          <p:cNvSpPr>
            <a:spLocks noGrp="1"/>
          </p:cNvSpPr>
          <p:nvPr>
            <p:ph sz="quarter" idx="1"/>
          </p:nvPr>
        </p:nvSpPr>
        <p:spPr>
          <a:xfrm>
            <a:off x="0" y="1451918"/>
            <a:ext cx="4038600" cy="5177481"/>
          </a:xfrm>
        </p:spPr>
        <p:txBody>
          <a:bodyPr>
            <a:normAutofit fontScale="92500"/>
          </a:bodyPr>
          <a:lstStyle/>
          <a:p>
            <a:r>
              <a:rPr lang="en-US" dirty="0"/>
              <a:t>Erasmus attempted to be impartial during philosophical, political, and theological disputes</a:t>
            </a:r>
          </a:p>
          <a:p>
            <a:r>
              <a:rPr lang="en-US" dirty="0"/>
              <a:t>His “middle way” approach angered both Catholics and reformers (Luther famously nailed his 95 theses to the door of the Wittenberg Castle Church)</a:t>
            </a:r>
          </a:p>
        </p:txBody>
      </p:sp>
      <p:pic>
        <p:nvPicPr>
          <p:cNvPr id="3076" name="Picture 4" descr="https://upload.wikimedia.org/wikipedia/commons/thumb/2/2f/Lutherstadt_Wittenberg_09-2016_photo06.jpg/800px-Lutherstadt_Wittenberg_09-2016_photo06.jpg">
            <a:extLst>
              <a:ext uri="{FF2B5EF4-FFF2-40B4-BE49-F238E27FC236}">
                <a16:creationId xmlns:a16="http://schemas.microsoft.com/office/drawing/2014/main" id="{8CDCF541-ABA8-41C0-9293-0D6F8BE66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297"/>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8E923C-4C3D-4685-A145-54EF6E40A176}"/>
              </a:ext>
            </a:extLst>
          </p:cNvPr>
          <p:cNvSpPr txBox="1"/>
          <p:nvPr/>
        </p:nvSpPr>
        <p:spPr>
          <a:xfrm>
            <a:off x="4222881" y="4919008"/>
            <a:ext cx="4571999" cy="2308324"/>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t>Was critical of the Catholic church and was called to join reformers </a:t>
            </a:r>
            <a:r>
              <a:rPr lang="en-US" sz="2400" dirty="0">
                <a:sym typeface="Wingdings" panose="05000000000000000000" pitchFamily="2" charset="2"/>
              </a:rPr>
              <a:t> was loyal to the church and wanted to reform it from within</a:t>
            </a:r>
            <a:endParaRPr lang="en-US" sz="2400" dirty="0"/>
          </a:p>
          <a:p>
            <a:endParaRPr lang="en-US" sz="2400" dirty="0"/>
          </a:p>
        </p:txBody>
      </p:sp>
    </p:spTree>
    <p:extLst>
      <p:ext uri="{BB962C8B-B14F-4D97-AF65-F5344CB8AC3E}">
        <p14:creationId xmlns:p14="http://schemas.microsoft.com/office/powerpoint/2010/main" val="113185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C1BD-3E35-47A6-A3E4-CDA9EEDCF18D}"/>
              </a:ext>
            </a:extLst>
          </p:cNvPr>
          <p:cNvSpPr>
            <a:spLocks noGrp="1"/>
          </p:cNvSpPr>
          <p:nvPr>
            <p:ph type="title"/>
          </p:nvPr>
        </p:nvSpPr>
        <p:spPr/>
        <p:txBody>
          <a:bodyPr/>
          <a:lstStyle/>
          <a:p>
            <a:r>
              <a:rPr lang="en-US" dirty="0"/>
              <a:t>Luther and Erasmus</a:t>
            </a:r>
          </a:p>
        </p:txBody>
      </p:sp>
      <p:sp>
        <p:nvSpPr>
          <p:cNvPr id="3" name="Content Placeholder 2">
            <a:extLst>
              <a:ext uri="{FF2B5EF4-FFF2-40B4-BE49-F238E27FC236}">
                <a16:creationId xmlns:a16="http://schemas.microsoft.com/office/drawing/2014/main" id="{3728C86E-06D5-459D-9352-7717B74E3FBE}"/>
              </a:ext>
            </a:extLst>
          </p:cNvPr>
          <p:cNvSpPr>
            <a:spLocks noGrp="1"/>
          </p:cNvSpPr>
          <p:nvPr>
            <p:ph sz="quarter" idx="1"/>
          </p:nvPr>
        </p:nvSpPr>
        <p:spPr>
          <a:xfrm>
            <a:off x="304800" y="1547812"/>
            <a:ext cx="5410200" cy="5310187"/>
          </a:xfrm>
        </p:spPr>
        <p:txBody>
          <a:bodyPr>
            <a:normAutofit fontScale="85000" lnSpcReduction="10000"/>
          </a:bodyPr>
          <a:lstStyle/>
          <a:p>
            <a:r>
              <a:rPr lang="en-US" dirty="0"/>
              <a:t>Luther in 1526 letter to Erasmus: "Free will does not exist“ </a:t>
            </a:r>
            <a:r>
              <a:rPr lang="en-US" dirty="0">
                <a:sym typeface="Wingdings" panose="05000000000000000000" pitchFamily="2" charset="2"/>
              </a:rPr>
              <a:t> </a:t>
            </a:r>
            <a:r>
              <a:rPr lang="en-US" dirty="0"/>
              <a:t>sin makes human beings utterly incapable of submitting themselves to God.</a:t>
            </a:r>
          </a:p>
          <a:p>
            <a:r>
              <a:rPr lang="en-US" dirty="0"/>
              <a:t>Respected each other</a:t>
            </a:r>
          </a:p>
          <a:p>
            <a:pPr lvl="1"/>
            <a:r>
              <a:rPr lang="en-US" dirty="0" err="1"/>
              <a:t>Eramus</a:t>
            </a:r>
            <a:r>
              <a:rPr lang="en-US" dirty="0"/>
              <a:t> called Luther "a mighty trumpet of gospel truth“</a:t>
            </a:r>
          </a:p>
          <a:p>
            <a:pPr lvl="1"/>
            <a:r>
              <a:rPr lang="en-US" dirty="0"/>
              <a:t>Erasmus: "It is clear that many of the reforms for which Luther calls are urgently needed.“</a:t>
            </a:r>
          </a:p>
          <a:p>
            <a:r>
              <a:rPr lang="en-US" dirty="0"/>
              <a:t>Luther’s reformation seemed the natural development from Erasmus’s writings</a:t>
            </a:r>
          </a:p>
          <a:p>
            <a:r>
              <a:rPr lang="en-US" dirty="0"/>
              <a:t>Luther wanted to remain independent</a:t>
            </a:r>
          </a:p>
        </p:txBody>
      </p:sp>
      <p:pic>
        <p:nvPicPr>
          <p:cNvPr id="4098" name="Picture 2" descr="Martin Luther by Cranach-restoration.jpg">
            <a:extLst>
              <a:ext uri="{FF2B5EF4-FFF2-40B4-BE49-F238E27FC236}">
                <a16:creationId xmlns:a16="http://schemas.microsoft.com/office/drawing/2014/main" id="{3B8774F8-A063-4300-B4AC-1841FA73F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74586"/>
            <a:ext cx="3070152" cy="3300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170570-542E-4A12-A4C3-1A7590C9AD8D}"/>
              </a:ext>
            </a:extLst>
          </p:cNvPr>
          <p:cNvSpPr txBox="1"/>
          <p:nvPr/>
        </p:nvSpPr>
        <p:spPr>
          <a:xfrm>
            <a:off x="5943600" y="5181600"/>
            <a:ext cx="2822448" cy="646331"/>
          </a:xfrm>
          <a:prstGeom prst="rect">
            <a:avLst/>
          </a:prstGeom>
          <a:noFill/>
        </p:spPr>
        <p:txBody>
          <a:bodyPr wrap="square" rtlCol="0">
            <a:spAutoFit/>
          </a:bodyPr>
          <a:lstStyle/>
          <a:p>
            <a:r>
              <a:rPr lang="en-US" dirty="0">
                <a:solidFill>
                  <a:schemeClr val="bg1">
                    <a:lumMod val="75000"/>
                  </a:schemeClr>
                </a:solidFill>
              </a:rPr>
              <a:t>Martin Luther (1529) by Lucas Cranach the Elder</a:t>
            </a:r>
          </a:p>
        </p:txBody>
      </p:sp>
    </p:spTree>
    <p:extLst>
      <p:ext uri="{BB962C8B-B14F-4D97-AF65-F5344CB8AC3E}">
        <p14:creationId xmlns:p14="http://schemas.microsoft.com/office/powerpoint/2010/main" val="287055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7841-ECA6-4109-923A-80A9671C5BDE}"/>
              </a:ext>
            </a:extLst>
          </p:cNvPr>
          <p:cNvSpPr>
            <a:spLocks noGrp="1"/>
          </p:cNvSpPr>
          <p:nvPr>
            <p:ph type="title"/>
          </p:nvPr>
        </p:nvSpPr>
        <p:spPr/>
        <p:txBody>
          <a:bodyPr>
            <a:noAutofit/>
          </a:bodyPr>
          <a:lstStyle/>
          <a:p>
            <a:r>
              <a:rPr lang="en-US" sz="2800" dirty="0"/>
              <a:t>“</a:t>
            </a:r>
            <a:r>
              <a:rPr lang="en-US" sz="2400" dirty="0"/>
              <a:t>An epistle against those who falsely boast they are Evangelicals” to </a:t>
            </a:r>
            <a:r>
              <a:rPr lang="en-US" sz="2400" dirty="0" err="1"/>
              <a:t>Vulturius</a:t>
            </a:r>
            <a:r>
              <a:rPr lang="en-US" sz="2400" dirty="0"/>
              <a:t> </a:t>
            </a:r>
            <a:r>
              <a:rPr lang="en-US" sz="2400" dirty="0" err="1"/>
              <a:t>Neocomus</a:t>
            </a:r>
            <a:r>
              <a:rPr lang="en-US" sz="2400" dirty="0"/>
              <a:t> (Gerardus </a:t>
            </a:r>
            <a:r>
              <a:rPr lang="en-US" sz="2400" dirty="0" err="1"/>
              <a:t>Geldenhouwer</a:t>
            </a:r>
            <a:r>
              <a:rPr lang="en-US" sz="2400" dirty="0"/>
              <a:t>), 1529</a:t>
            </a:r>
            <a:endParaRPr lang="en-US" sz="2800" dirty="0"/>
          </a:p>
        </p:txBody>
      </p:sp>
      <p:sp>
        <p:nvSpPr>
          <p:cNvPr id="3" name="Content Placeholder 2">
            <a:extLst>
              <a:ext uri="{FF2B5EF4-FFF2-40B4-BE49-F238E27FC236}">
                <a16:creationId xmlns:a16="http://schemas.microsoft.com/office/drawing/2014/main" id="{5EA05BEA-8EC0-440B-82BF-ECCB5E265645}"/>
              </a:ext>
            </a:extLst>
          </p:cNvPr>
          <p:cNvSpPr>
            <a:spLocks noGrp="1"/>
          </p:cNvSpPr>
          <p:nvPr>
            <p:ph sz="quarter" idx="1"/>
          </p:nvPr>
        </p:nvSpPr>
        <p:spPr>
          <a:xfrm>
            <a:off x="152400" y="1600200"/>
            <a:ext cx="8915400" cy="5105400"/>
          </a:xfrm>
        </p:spPr>
        <p:txBody>
          <a:bodyPr>
            <a:normAutofit fontScale="85000" lnSpcReduction="20000"/>
          </a:bodyPr>
          <a:lstStyle/>
          <a:p>
            <a:pPr marL="0" indent="0">
              <a:buNone/>
            </a:pPr>
            <a:r>
              <a:rPr lang="en-US" dirty="0"/>
              <a:t>You declaim bitterly against the luxury of priests, the ambition of bishops, the tyranny of the Roman Pontiff, and the babbling of the sophists; against our prayers, fasts, and Masses; and you are not content to retrench the abuses that may be in these things, but must needs abolish them entirely...</a:t>
            </a:r>
          </a:p>
          <a:p>
            <a:pPr marL="0" indent="0">
              <a:buNone/>
            </a:pPr>
            <a:br>
              <a:rPr lang="en-US" dirty="0"/>
            </a:br>
            <a:r>
              <a:rPr lang="en-US" dirty="0"/>
              <a:t>Look around on this ‘Evangelical’ generation,</a:t>
            </a:r>
            <a:r>
              <a:rPr lang="en-US" baseline="30000" dirty="0"/>
              <a:t> </a:t>
            </a:r>
            <a:r>
              <a:rPr lang="en-US" dirty="0"/>
              <a:t>and observe whether amongst them less indulgence is given to luxury, lust, or avarice, than amongst those whom you so detest. Show me any one person who by that Gospel has been reclaimed from drunkenness to sobriety, from fury and passion to meekness, from avarice to liberality, from reviling to well-speaking, from wantonness to modesty. I will show you a great many who have become worse through following it....The solemn prayers of the Church are abolished, but now there are very many who never pray at all....</a:t>
            </a:r>
          </a:p>
        </p:txBody>
      </p:sp>
    </p:spTree>
    <p:extLst>
      <p:ext uri="{BB962C8B-B14F-4D97-AF65-F5344CB8AC3E}">
        <p14:creationId xmlns:p14="http://schemas.microsoft.com/office/powerpoint/2010/main" val="1118967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1793</TotalTime>
  <Words>938</Words>
  <Application>Microsoft Office PowerPoint</Application>
  <PresentationFormat>On-screen Show (4:3)</PresentationFormat>
  <Paragraphs>83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Courier New</vt:lpstr>
      <vt:lpstr>Tw Cen MT</vt:lpstr>
      <vt:lpstr>Wingdings</vt:lpstr>
      <vt:lpstr>Wingdings 2</vt:lpstr>
      <vt:lpstr>Median</vt:lpstr>
      <vt:lpstr>Renaissance Humanism: Erasmus</vt:lpstr>
      <vt:lpstr>Humanism</vt:lpstr>
      <vt:lpstr>Erasmus, Prince of the Humanists 1466-1536</vt:lpstr>
      <vt:lpstr>Translations and contributions</vt:lpstr>
      <vt:lpstr>Erasmus as philosopher</vt:lpstr>
      <vt:lpstr>Erasmus and the Church</vt:lpstr>
      <vt:lpstr>Impartiality</vt:lpstr>
      <vt:lpstr>Luther and Erasmus</vt:lpstr>
      <vt:lpstr>“An epistle against those who falsely boast they are Evangelicals” to Vulturius Neocomus (Gerardus Geldenhouwer), 1529</vt:lpstr>
      <vt:lpstr>“An epistle against those who falsely boast they are Evangelicals” to Vulturius Neocomus (Gerardus Geldenhouwer), 1529</vt:lpstr>
      <vt:lpstr>Free Will</vt:lpstr>
      <vt:lpstr>Religious toleration</vt:lpstr>
    </vt:vector>
  </TitlesOfParts>
  <Company>CSU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Proof of God’s Existence: St. Anselm and Avicenna</dc:title>
  <dc:creator>CSUMB</dc:creator>
  <cp:lastModifiedBy>Elfaki</cp:lastModifiedBy>
  <cp:revision>151</cp:revision>
  <dcterms:created xsi:type="dcterms:W3CDTF">2019-02-27T18:57:59Z</dcterms:created>
  <dcterms:modified xsi:type="dcterms:W3CDTF">2019-05-09T13:44:56Z</dcterms:modified>
</cp:coreProperties>
</file>